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30"/>
  </p:notesMasterIdLst>
  <p:sldIdLst>
    <p:sldId id="256" r:id="rId2"/>
    <p:sldId id="260" r:id="rId3"/>
    <p:sldId id="258" r:id="rId4"/>
    <p:sldId id="257" r:id="rId5"/>
    <p:sldId id="259" r:id="rId6"/>
    <p:sldId id="261" r:id="rId7"/>
    <p:sldId id="263" r:id="rId8"/>
    <p:sldId id="264" r:id="rId9"/>
    <p:sldId id="268" r:id="rId10"/>
    <p:sldId id="269" r:id="rId11"/>
    <p:sldId id="265" r:id="rId12"/>
    <p:sldId id="267" r:id="rId13"/>
    <p:sldId id="266" r:id="rId14"/>
    <p:sldId id="262" r:id="rId15"/>
    <p:sldId id="271" r:id="rId16"/>
    <p:sldId id="272" r:id="rId17"/>
    <p:sldId id="270" r:id="rId18"/>
    <p:sldId id="273" r:id="rId19"/>
    <p:sldId id="274" r:id="rId20"/>
    <p:sldId id="275" r:id="rId21"/>
    <p:sldId id="276" r:id="rId22"/>
    <p:sldId id="277" r:id="rId23"/>
    <p:sldId id="278" r:id="rId24"/>
    <p:sldId id="279" r:id="rId25"/>
    <p:sldId id="280" r:id="rId26"/>
    <p:sldId id="281"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53" autoAdjust="0"/>
  </p:normalViewPr>
  <p:slideViewPr>
    <p:cSldViewPr snapToGrid="0" snapToObjects="1">
      <p:cViewPr varScale="1">
        <p:scale>
          <a:sx n="152" d="100"/>
          <a:sy n="152" d="100"/>
        </p:scale>
        <p:origin x="-6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D4F4D-7A10-2F4F-8CCB-C417D29339BC}" type="datetimeFigureOut">
              <a:rPr lang="en-US" smtClean="0"/>
              <a:t>26/11/13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25470-CFE0-F544-85D2-A7289E391BBF}" type="slidenum">
              <a:rPr lang="en-US" smtClean="0"/>
              <a:t>‹#›</a:t>
            </a:fld>
            <a:endParaRPr lang="en-US"/>
          </a:p>
        </p:txBody>
      </p:sp>
    </p:spTree>
    <p:extLst>
      <p:ext uri="{BB962C8B-B14F-4D97-AF65-F5344CB8AC3E}">
        <p14:creationId xmlns:p14="http://schemas.microsoft.com/office/powerpoint/2010/main" val="823639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5470-CFE0-F544-85D2-A7289E391BBF}" type="slidenum">
              <a:rPr lang="en-US" smtClean="0"/>
              <a:t>5</a:t>
            </a:fld>
            <a:endParaRPr lang="en-US"/>
          </a:p>
        </p:txBody>
      </p:sp>
    </p:spTree>
    <p:extLst>
      <p:ext uri="{BB962C8B-B14F-4D97-AF65-F5344CB8AC3E}">
        <p14:creationId xmlns:p14="http://schemas.microsoft.com/office/powerpoint/2010/main" val="257531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ga-I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p:txBody>
          <a:bodyPr/>
          <a:lstStyle/>
          <a:p>
            <a:fld id="{C8A7EC9A-9BC7-8D4A-B362-4B4E86C3498F}"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ga-I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C8A7EC9A-9BC7-8D4A-B362-4B4E86C3498F}" type="datetimeFigureOut">
              <a:rPr lang="en-US" smtClean="0"/>
              <a:t>26/11/13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41738-ABAD-A040-8A47-C6B0255BBF01}"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C8A7EC9A-9BC7-8D4A-B362-4B4E86C3498F}"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ga-I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C8A7EC9A-9BC7-8D4A-B362-4B4E86C3498F}"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C8A7EC9A-9BC7-8D4A-B362-4B4E86C3498F}"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ga-I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p:txBody>
          <a:bodyPr/>
          <a:lstStyle/>
          <a:p>
            <a:fld id="{C8A7EC9A-9BC7-8D4A-B362-4B4E86C3498F}"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41738-ABAD-A040-8A47-C6B0255BBF01}"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ga-I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C8A7EC9A-9BC7-8D4A-B362-4B4E86C3498F}" type="datetimeFigureOut">
              <a:rPr lang="en-US" smtClean="0"/>
              <a:t>26/11/13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ga-I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Date Placeholder 4"/>
          <p:cNvSpPr>
            <a:spLocks noGrp="1"/>
          </p:cNvSpPr>
          <p:nvPr>
            <p:ph type="dt" sz="half" idx="10"/>
          </p:nvPr>
        </p:nvSpPr>
        <p:spPr/>
        <p:txBody>
          <a:bodyPr/>
          <a:lstStyle/>
          <a:p>
            <a:fld id="{C8A7EC9A-9BC7-8D4A-B362-4B4E86C3498F}" type="datetimeFigureOut">
              <a:rPr lang="en-US" smtClean="0"/>
              <a:t>26/11/13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C8A7EC9A-9BC7-8D4A-B362-4B4E86C3498F}" type="datetimeFigureOut">
              <a:rPr lang="en-US" smtClean="0"/>
              <a:t>26/11/13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C8A7EC9A-9BC7-8D4A-B362-4B4E86C3498F}" type="datetimeFigureOut">
              <a:rPr lang="en-US" smtClean="0"/>
              <a:t>26/11/13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7EC9A-9BC7-8D4A-B362-4B4E86C3498F}" type="datetimeFigureOut">
              <a:rPr lang="en-US" smtClean="0"/>
              <a:t>26/11/13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B41738-ABAD-A040-8A47-C6B0255BBF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ga-I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C8A7EC9A-9BC7-8D4A-B362-4B4E86C3498F}" type="datetimeFigureOut">
              <a:rPr lang="en-US" smtClean="0"/>
              <a:t>26/11/13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ga-I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8A7EC9A-9BC7-8D4A-B362-4B4E86C3498F}" type="datetimeFigureOut">
              <a:rPr lang="en-US" smtClean="0"/>
              <a:t>26/11/13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2B41738-ABAD-A040-8A47-C6B0255BB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The_New_York_Times" TargetMode="External"/><Relationship Id="rId3" Type="http://schemas.openxmlformats.org/officeDocument/2006/relationships/hyperlink" Target="http://en.wikipedia.org/wiki/Joseph_Biederma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2880"/>
            <a:ext cx="7772400" cy="4665600"/>
          </a:xfrm>
        </p:spPr>
        <p:txBody>
          <a:bodyPr>
            <a:normAutofit fontScale="90000"/>
          </a:bodyPr>
          <a:lstStyle/>
          <a:p>
            <a:pPr algn="ctr"/>
            <a:r>
              <a:rPr lang="it-IT" sz="73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ENDOMETRIOSI</a:t>
            </a:r>
            <a:r>
              <a:rPr lang="it-IT" sz="53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 </a:t>
            </a:r>
            <a:br>
              <a:rPr lang="it-IT" sz="53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br>
            <a:r>
              <a:rPr lang="it-IT"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
            </a:r>
            <a:br>
              <a:rPr lang="it-IT"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br>
            <a:r>
              <a:rPr lang="it-IT" sz="28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AGGIORNAMENTO</a:t>
            </a:r>
            <a:br>
              <a:rPr lang="it-IT" sz="28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br>
            <a:r>
              <a:rPr lang="it-IT" sz="28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 </a:t>
            </a:r>
            <a:r>
              <a:rPr lang="it-IT" sz="2800" b="1" dirty="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BIOMEDICO, ETICO e </a:t>
            </a:r>
            <a:r>
              <a:rPr lang="it-IT" sz="28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SOCIALE</a:t>
            </a:r>
            <a:br>
              <a:rPr lang="it-IT" sz="2800"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br>
            <a:r>
              <a:rPr lang="it-IT" b="1" dirty="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
            </a:r>
            <a:br>
              <a:rPr lang="it-IT" b="1" dirty="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br>
            <a:r>
              <a:rPr lang="it-IT"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t/>
            </a:r>
            <a:br>
              <a:rPr lang="it-IT" b="1" dirty="0" smtClean="0">
                <a:solidFill>
                  <a:schemeClr val="tx1"/>
                </a:solidFill>
                <a:effectLst>
                  <a:outerShdw blurRad="50800" dist="38100" algn="l" rotWithShape="0">
                    <a:prstClr val="black">
                      <a:alpha val="40000"/>
                    </a:prstClr>
                  </a:outerShdw>
                  <a:reflection blurRad="6350" stA="55000" endA="300" endPos="45500" dir="5400000" sy="-100000" algn="bl" rotWithShape="0"/>
                </a:effectLst>
                <a:latin typeface="Arial"/>
                <a:cs typeface="Arial"/>
              </a:rPr>
            </a:br>
            <a:r>
              <a:rPr lang="it-IT" sz="2200" b="1" dirty="0" smtClean="0">
                <a:solidFill>
                  <a:schemeClr val="tx1"/>
                </a:solidFill>
                <a:latin typeface="Arial"/>
                <a:cs typeface="Arial"/>
              </a:rPr>
              <a:t>XENIA TKACOVA </a:t>
            </a:r>
            <a:r>
              <a:rPr lang="it-IT" sz="2200" dirty="0" smtClean="0">
                <a:solidFill>
                  <a:schemeClr val="tx1"/>
                </a:solidFill>
                <a:latin typeface="Arial"/>
                <a:cs typeface="Arial"/>
              </a:rPr>
              <a:t>&amp; </a:t>
            </a:r>
            <a:r>
              <a:rPr lang="it-IT" sz="2200" dirty="0">
                <a:solidFill>
                  <a:schemeClr val="tx1"/>
                </a:solidFill>
                <a:latin typeface="Arial"/>
                <a:cs typeface="Arial"/>
              </a:rPr>
              <a:t>Giancarlo </a:t>
            </a:r>
            <a:r>
              <a:rPr lang="it-IT" sz="2200" dirty="0" smtClean="0">
                <a:solidFill>
                  <a:schemeClr val="tx1"/>
                </a:solidFill>
                <a:latin typeface="Arial"/>
                <a:cs typeface="Arial"/>
              </a:rPr>
              <a:t>Ugazio</a:t>
            </a:r>
            <a:r>
              <a:rPr lang="it-IT" sz="2200" b="1" dirty="0" smtClean="0">
                <a:solidFill>
                  <a:schemeClr val="tx1"/>
                </a:solidFill>
                <a:latin typeface="Arial"/>
                <a:cs typeface="Arial"/>
              </a:rPr>
              <a:t/>
            </a:r>
            <a:br>
              <a:rPr lang="it-IT" sz="2200" b="1" dirty="0" smtClean="0">
                <a:solidFill>
                  <a:schemeClr val="tx1"/>
                </a:solidFill>
                <a:latin typeface="Arial"/>
                <a:cs typeface="Arial"/>
              </a:rPr>
            </a:br>
            <a:r>
              <a:rPr lang="it-IT" sz="2200" b="1" dirty="0">
                <a:solidFill>
                  <a:schemeClr val="tx1"/>
                </a:solidFill>
                <a:latin typeface="Arial"/>
                <a:cs typeface="Arial"/>
              </a:rPr>
              <a:t/>
            </a:r>
            <a:br>
              <a:rPr lang="it-IT" sz="2200" b="1" dirty="0">
                <a:solidFill>
                  <a:schemeClr val="tx1"/>
                </a:solidFill>
                <a:latin typeface="Arial"/>
                <a:cs typeface="Arial"/>
              </a:rPr>
            </a:br>
            <a:r>
              <a:rPr lang="it-IT" sz="2200" b="1" dirty="0" smtClean="0">
                <a:solidFill>
                  <a:schemeClr val="tx1"/>
                </a:solidFill>
                <a:latin typeface="Arial"/>
                <a:cs typeface="Arial"/>
              </a:rPr>
              <a:t>30 novembre 2013</a:t>
            </a:r>
            <a:r>
              <a:rPr lang="it-IT" sz="2200" b="1" dirty="0">
                <a:latin typeface="Arial"/>
                <a:cs typeface="Arial"/>
              </a:rPr>
              <a:t/>
            </a:r>
            <a:br>
              <a:rPr lang="it-IT" sz="2200" b="1" dirty="0">
                <a:latin typeface="Arial"/>
                <a:cs typeface="Arial"/>
              </a:rPr>
            </a:br>
            <a:endParaRPr lang="en-US" sz="2200" b="1" dirty="0">
              <a:latin typeface="Arial"/>
              <a:cs typeface="Arial"/>
            </a:endParaRPr>
          </a:p>
        </p:txBody>
      </p:sp>
      <p:sp>
        <p:nvSpPr>
          <p:cNvPr id="5" name="TextBox 4"/>
          <p:cNvSpPr txBox="1"/>
          <p:nvPr/>
        </p:nvSpPr>
        <p:spPr>
          <a:xfrm>
            <a:off x="1676094" y="218592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788966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000000"/>
                </a:solidFill>
              </a:rPr>
              <a:t>FIGURA 5b –ENDOMETRIOSI</a:t>
            </a:r>
            <a:br>
              <a:rPr lang="en-US" sz="2000" b="1" dirty="0" smtClean="0">
                <a:solidFill>
                  <a:srgbClr val="000000"/>
                </a:solidFill>
              </a:rPr>
            </a:br>
            <a:r>
              <a:rPr lang="en-US" sz="2000" b="1" dirty="0" smtClean="0">
                <a:solidFill>
                  <a:srgbClr val="000000"/>
                </a:solidFill>
              </a:rPr>
              <a:t>ASPETTO MACRISCOPICO</a:t>
            </a:r>
            <a:br>
              <a:rPr lang="en-US" sz="2000" b="1" dirty="0" smtClean="0">
                <a:solidFill>
                  <a:srgbClr val="000000"/>
                </a:solidFill>
              </a:rPr>
            </a:br>
            <a:r>
              <a:rPr lang="en-US" sz="2000" b="1" dirty="0" smtClean="0">
                <a:solidFill>
                  <a:srgbClr val="000000"/>
                </a:solidFill>
              </a:rPr>
              <a:t>LATERO-LATERALE</a:t>
            </a:r>
            <a:endParaRPr lang="en-US" sz="2000" b="1" dirty="0">
              <a:solidFill>
                <a:srgbClr val="00000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61097" r="-61097"/>
          <a:stretch>
            <a:fillRect/>
          </a:stretch>
        </p:blipFill>
        <p:spPr bwMode="auto">
          <a:prstGeom prst="rect">
            <a:avLst/>
          </a:prstGeom>
          <a:noFill/>
          <a:ln>
            <a:noFill/>
          </a:ln>
        </p:spPr>
      </p:pic>
    </p:spTree>
    <p:extLst>
      <p:ext uri="{BB962C8B-B14F-4D97-AF65-F5344CB8AC3E}">
        <p14:creationId xmlns:p14="http://schemas.microsoft.com/office/powerpoint/2010/main" val="368556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47765"/>
            <a:ext cx="8042276" cy="5295836"/>
          </a:xfrm>
        </p:spPr>
        <p:txBody>
          <a:bodyPr>
            <a:normAutofit fontScale="92500" lnSpcReduction="10000"/>
          </a:bodyPr>
          <a:lstStyle/>
          <a:p>
            <a:pPr marL="0" indent="0" algn="just">
              <a:buNone/>
            </a:pPr>
            <a:r>
              <a:rPr lang="it-IT" dirty="0" smtClean="0"/>
              <a:t>	</a:t>
            </a:r>
            <a:r>
              <a:rPr lang="it-IT" b="1" dirty="0" smtClean="0"/>
              <a:t>Un’altra </a:t>
            </a:r>
            <a:r>
              <a:rPr lang="it-IT" b="1" dirty="0"/>
              <a:t>teoria propone che tessuto residuo dal periodo embrionale possa in seguito trasformarsi in tessuto endometriosico o che alcuni tessuti dell’adulto mantengano la capacità che avevano durante la vita embrionale di trasformarsi in tessuto riproduttivo. L’ipotesi spiega bene le segnalazioni di rarissimi casi di endometriosi in pazienti con agenesia utero-vaginale o endometriosi in soggetti maschi. Potrebbe essere questo il caso di una parziale persistenza dei dotti di Müller o di Wolff destinati, di norma, a regredire, nel maschio e nella femmina, rispettivamente.  Infatti, il peritoneo è la matrice in cui avviene la proliferazione benigna e maligna dell'epitelio mülleriano secondario. Questi ultimi sono concentrati, in prevalenza, se non esclusivamente, nelle ovaie. L’esposizione al talco, o forse all'amianto, che spesso lo contamina, potrebbe dare un contributo eziologico. </a:t>
            </a:r>
          </a:p>
          <a:p>
            <a:endParaRPr lang="en-US" dirty="0"/>
          </a:p>
        </p:txBody>
      </p:sp>
    </p:spTree>
    <p:extLst>
      <p:ext uri="{BB962C8B-B14F-4D97-AF65-F5344CB8AC3E}">
        <p14:creationId xmlns:p14="http://schemas.microsoft.com/office/powerpoint/2010/main" val="173141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000000"/>
                </a:solidFill>
              </a:rPr>
              <a:t>FIGURA 6 - ENDOMETRIOSI</a:t>
            </a:r>
            <a:br>
              <a:rPr lang="en-US" sz="2000" b="1" dirty="0" smtClean="0">
                <a:solidFill>
                  <a:srgbClr val="000000"/>
                </a:solidFill>
              </a:rPr>
            </a:br>
            <a:r>
              <a:rPr lang="en-US" sz="2000" b="1" dirty="0" smtClean="0">
                <a:solidFill>
                  <a:srgbClr val="000000"/>
                </a:solidFill>
              </a:rPr>
              <a:t>QUADRO MICROSCOPICO</a:t>
            </a:r>
            <a:endParaRPr lang="en-US" sz="2000" b="1" dirty="0">
              <a:solidFill>
                <a:srgbClr val="00000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6340" r="-6340"/>
          <a:stretch>
            <a:fillRect/>
          </a:stretch>
        </p:blipFill>
        <p:spPr bwMode="auto">
          <a:xfrm>
            <a:off x="1653634" y="1600201"/>
            <a:ext cx="5872958" cy="4343400"/>
          </a:xfrm>
          <a:prstGeom prst="rect">
            <a:avLst/>
          </a:prstGeom>
          <a:noFill/>
          <a:ln>
            <a:noFill/>
          </a:ln>
        </p:spPr>
      </p:pic>
    </p:spTree>
    <p:extLst>
      <p:ext uri="{BB962C8B-B14F-4D97-AF65-F5344CB8AC3E}">
        <p14:creationId xmlns:p14="http://schemas.microsoft.com/office/powerpoint/2010/main" val="286622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000" b="1" dirty="0">
                <a:solidFill>
                  <a:srgbClr val="000000"/>
                </a:solidFill>
              </a:rPr>
              <a:t>FIGURA 7 – DOTTI DI MUELLER </a:t>
            </a:r>
            <a:br>
              <a:rPr lang="it-IT" sz="2000" b="1" dirty="0">
                <a:solidFill>
                  <a:srgbClr val="000000"/>
                </a:solidFill>
              </a:rPr>
            </a:br>
            <a:r>
              <a:rPr lang="it-IT" sz="2000" b="1" dirty="0">
                <a:solidFill>
                  <a:srgbClr val="000000"/>
                </a:solidFill>
              </a:rPr>
              <a:t>  E DI WOLFF NELL’EMBRIONE</a:t>
            </a:r>
            <a:r>
              <a:rPr lang="it-IT" sz="2000" dirty="0"/>
              <a:t/>
            </a:r>
            <a:br>
              <a:rPr lang="it-IT" sz="2000" dirty="0"/>
            </a:br>
            <a:endParaRPr lang="en-US" sz="20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8980" r="-48980"/>
          <a:stretch>
            <a:fillRect/>
          </a:stretch>
        </p:blipFill>
        <p:spPr bwMode="auto">
          <a:xfrm>
            <a:off x="549275" y="1787712"/>
            <a:ext cx="8042276" cy="4343400"/>
          </a:xfrm>
          <a:prstGeom prst="rect">
            <a:avLst/>
          </a:prstGeom>
          <a:noFill/>
          <a:ln>
            <a:noFill/>
          </a:ln>
        </p:spPr>
      </p:pic>
    </p:spTree>
    <p:extLst>
      <p:ext uri="{BB962C8B-B14F-4D97-AF65-F5344CB8AC3E}">
        <p14:creationId xmlns:p14="http://schemas.microsoft.com/office/powerpoint/2010/main" val="227967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511395"/>
            <a:ext cx="8042276" cy="5872502"/>
          </a:xfrm>
        </p:spPr>
        <p:txBody>
          <a:bodyPr>
            <a:normAutofit fontScale="92500"/>
          </a:bodyPr>
          <a:lstStyle/>
          <a:p>
            <a:pPr marL="0" indent="0" algn="just">
              <a:buNone/>
            </a:pPr>
            <a:r>
              <a:rPr lang="it-IT" b="1" dirty="0" smtClean="0"/>
              <a:t>	A </a:t>
            </a:r>
            <a:r>
              <a:rPr lang="it-IT" b="1" dirty="0"/>
              <a:t>proposito dell’inveterato assioma, secondo cui il talco avrebbe bisogno di contaminazioni d’asbesto per svolgere la sua azione cancerogena, si deve tener conto che anche il talco stesso è pro-ossidante com’è l’asbesto. Recenti ricerche riconoscono come agente eziologico l’esposizione dell’organismo ad alcune sostanze chimiche (per esempio, la diossina e gli estrogeni). E’ stato suggerito che la predisposizione all’endometriosi possa essere trasmessa in alcuni gruppi familiari mediante il genoma. Ciascuno di questi agenti patogeni non agisce quasi mai da solo ma può essere accompagnato da </a:t>
            </a:r>
            <a:r>
              <a:rPr lang="it-IT" b="1" dirty="0" smtClean="0"/>
              <a:t>molti </a:t>
            </a:r>
            <a:r>
              <a:rPr lang="it-IT" b="1" dirty="0"/>
              <a:t>altri fattori nocivi concomitanti. Nell’ambito della patologia ambientale, un aspetto fondamentale è dato dalla possibilità che vari agenti patogeni, compresenti, svolgano reciprocamente un’azione di sinergismo e/o di potenziamento, causando affezioni imprevedibili per ogni agente singolo. </a:t>
            </a:r>
          </a:p>
        </p:txBody>
      </p:sp>
    </p:spTree>
    <p:extLst>
      <p:ext uri="{BB962C8B-B14F-4D97-AF65-F5344CB8AC3E}">
        <p14:creationId xmlns:p14="http://schemas.microsoft.com/office/powerpoint/2010/main" val="51847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8839"/>
          </a:xfrm>
        </p:spPr>
        <p:txBody>
          <a:bodyPr/>
          <a:lstStyle/>
          <a:p>
            <a:r>
              <a:rPr lang="en-US" sz="2000" b="1" dirty="0" smtClean="0">
                <a:solidFill>
                  <a:srgbClr val="000000"/>
                </a:solidFill>
              </a:rPr>
              <a:t>FIGURA 8 –POSSIBILI AGENTI PATOGENI </a:t>
            </a:r>
            <a:br>
              <a:rPr lang="en-US" sz="2000" b="1" dirty="0" smtClean="0">
                <a:solidFill>
                  <a:srgbClr val="000000"/>
                </a:solidFill>
              </a:rPr>
            </a:br>
            <a:r>
              <a:rPr lang="en-US" sz="2000" b="1" dirty="0" smtClean="0">
                <a:solidFill>
                  <a:srgbClr val="000000"/>
                </a:solidFill>
              </a:rPr>
              <a:t>PER L’ENDOMETRIOSI</a:t>
            </a:r>
            <a:endParaRPr lang="en-US" sz="2000" b="1" dirty="0">
              <a:solidFill>
                <a:srgbClr val="000000"/>
              </a:solidFill>
            </a:endParaRPr>
          </a:p>
        </p:txBody>
      </p:sp>
      <p:sp>
        <p:nvSpPr>
          <p:cNvPr id="3" name="Content Placeholder 2"/>
          <p:cNvSpPr>
            <a:spLocks noGrp="1"/>
          </p:cNvSpPr>
          <p:nvPr>
            <p:ph idx="1"/>
          </p:nvPr>
        </p:nvSpPr>
        <p:spPr>
          <a:xfrm>
            <a:off x="549275" y="1600201"/>
            <a:ext cx="8042276" cy="3641582"/>
          </a:xfrm>
        </p:spPr>
        <p:txBody>
          <a:bodyPr>
            <a:normAutofit fontScale="92500" lnSpcReduction="10000"/>
          </a:bodyPr>
          <a:lstStyle/>
          <a:p>
            <a:pPr marL="0" indent="0">
              <a:buNone/>
            </a:pPr>
            <a:r>
              <a:rPr lang="en-US" b="1" dirty="0" smtClean="0">
                <a:solidFill>
                  <a:srgbClr val="000000"/>
                </a:solidFill>
              </a:rPr>
              <a:t>PRODOTTI PER LA SBIANCATURA, a base di cloro, usati nella preparazione delle materie prime dei tamponi mestruali</a:t>
            </a:r>
          </a:p>
          <a:p>
            <a:pPr marL="0" indent="0">
              <a:buNone/>
            </a:pPr>
            <a:r>
              <a:rPr lang="en-US" b="1" dirty="0" smtClean="0">
                <a:solidFill>
                  <a:srgbClr val="000000"/>
                </a:solidFill>
              </a:rPr>
              <a:t>DIOSSINE, derivate dal precursore cloro</a:t>
            </a:r>
          </a:p>
          <a:p>
            <a:pPr marL="0" indent="0">
              <a:buNone/>
            </a:pPr>
            <a:r>
              <a:rPr lang="en-US" b="1" dirty="0" smtClean="0">
                <a:solidFill>
                  <a:srgbClr val="000000"/>
                </a:solidFill>
              </a:rPr>
              <a:t>TALCO, T.Q. o con acido borico</a:t>
            </a:r>
          </a:p>
          <a:p>
            <a:pPr marL="0" indent="0">
              <a:buNone/>
            </a:pPr>
            <a:r>
              <a:rPr lang="en-US" b="1" dirty="0" smtClean="0">
                <a:solidFill>
                  <a:srgbClr val="000000"/>
                </a:solidFill>
              </a:rPr>
              <a:t>ASBESTO, contaminante dell’acqua potabile erogata da reti idriche fatte da tubazioni di Eternit® usata </a:t>
            </a:r>
            <a:r>
              <a:rPr lang="en-US" b="1" dirty="0">
                <a:solidFill>
                  <a:srgbClr val="000000"/>
                </a:solidFill>
              </a:rPr>
              <a:t>direttamente </a:t>
            </a:r>
            <a:r>
              <a:rPr lang="en-US" b="1" dirty="0" smtClean="0">
                <a:solidFill>
                  <a:srgbClr val="000000"/>
                </a:solidFill>
              </a:rPr>
              <a:t>per l’igiene personale o per lavare capi di vestiario, soprattutto la biancheria intima</a:t>
            </a:r>
          </a:p>
        </p:txBody>
      </p:sp>
    </p:spTree>
    <p:extLst>
      <p:ext uri="{BB962C8B-B14F-4D97-AF65-F5344CB8AC3E}">
        <p14:creationId xmlns:p14="http://schemas.microsoft.com/office/powerpoint/2010/main" val="278618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579579"/>
            <a:ext cx="8042276" cy="5364022"/>
          </a:xfrm>
        </p:spPr>
        <p:txBody>
          <a:bodyPr>
            <a:normAutofit fontScale="92500" lnSpcReduction="20000"/>
          </a:bodyPr>
          <a:lstStyle/>
          <a:p>
            <a:pPr marL="0" indent="0" algn="just">
              <a:lnSpc>
                <a:spcPct val="110000"/>
              </a:lnSpc>
              <a:spcBef>
                <a:spcPts val="0"/>
              </a:spcBef>
              <a:buNone/>
            </a:pPr>
            <a:r>
              <a:rPr lang="it-IT" b="1" dirty="0"/>
              <a:t>2. 2. PARTE BIOMEDICA: NELLO SPECIFICO</a:t>
            </a:r>
          </a:p>
          <a:p>
            <a:pPr marL="0" indent="0" algn="just">
              <a:lnSpc>
                <a:spcPct val="110000"/>
              </a:lnSpc>
              <a:spcBef>
                <a:spcPts val="0"/>
              </a:spcBef>
              <a:buNone/>
            </a:pPr>
            <a:r>
              <a:rPr lang="it-IT" b="1" dirty="0"/>
              <a:t>2. 2.1. Proposte di legge del Parlamento degli Stati Uniti d’America per la sicurezza e la ricerca sui tamponi mestruali. Proposte di legge del Parlamento degli Stati Uniti d’America per la sicurezza e la ricerca sui tamponi mestruali </a:t>
            </a:r>
            <a:r>
              <a:rPr lang="it-IT" b="1" u="sng" dirty="0"/>
              <a:t>(The Tampon Safety and Research Act of 1999, H .</a:t>
            </a:r>
            <a:r>
              <a:rPr lang="it-IT" b="1" u="sng" dirty="0" err="1"/>
              <a:t>R</a:t>
            </a:r>
            <a:r>
              <a:rPr lang="it-IT" b="1" u="sng" dirty="0"/>
              <a:t>. 890, and of 1997 H. </a:t>
            </a:r>
            <a:r>
              <a:rPr lang="it-IT" b="1" u="sng" dirty="0" err="1"/>
              <a:t>R</a:t>
            </a:r>
            <a:r>
              <a:rPr lang="it-IT" b="1" u="sng" dirty="0"/>
              <a:t>. 2900, U.S.A.)</a:t>
            </a:r>
            <a:r>
              <a:rPr lang="it-IT" b="1" dirty="0"/>
              <a:t> I 22 parlamentari firmatari hanno inteso che un disposto legislativo determini se e quanto la presenza di diossina, di fibre sintetiche, e di altri additivi in tamponi e prodotti simili utilizzati dalle donne per le mestruazioni comporti rischi per la salute delle donne, compresi quelli relativi al cancro del collo dell'utero, all’endometriosi, all’infertilità, al cancro ovarico, al cancro mammario, alle carenze del sistema immunitario, alla malattia infiammatoria pelvica, e alla sindrome da shock tossico</a:t>
            </a:r>
            <a:r>
              <a:rPr lang="it-IT" dirty="0"/>
              <a:t>. </a:t>
            </a:r>
            <a:endParaRPr lang="en-US" dirty="0"/>
          </a:p>
        </p:txBody>
      </p:sp>
    </p:spTree>
    <p:extLst>
      <p:ext uri="{BB962C8B-B14F-4D97-AF65-F5344CB8AC3E}">
        <p14:creationId xmlns:p14="http://schemas.microsoft.com/office/powerpoint/2010/main" val="414365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34684"/>
            <a:ext cx="8042276" cy="6204908"/>
          </a:xfrm>
        </p:spPr>
        <p:txBody>
          <a:bodyPr>
            <a:normAutofit lnSpcReduction="10000"/>
          </a:bodyPr>
          <a:lstStyle/>
          <a:p>
            <a:pPr marL="0" indent="0" algn="just">
              <a:buNone/>
            </a:pPr>
            <a:r>
              <a:rPr lang="it-IT" b="1" dirty="0" smtClean="0"/>
              <a:t>	Tra </a:t>
            </a:r>
            <a:r>
              <a:rPr lang="it-IT" b="1" dirty="0"/>
              <a:t>l’altro, il Congresso U.S.A. ha rilevato che : i tamponi sono utilizzati da circa 73 milioni di donne negli Stati Uniti di oggi, la donna media può utilizzare fino a 16.800 tamponi nel corso della sua vita (</a:t>
            </a:r>
            <a:r>
              <a:rPr lang="it-IT" b="1" u="sng" dirty="0"/>
              <a:t>per un colossale giro d’affari</a:t>
            </a:r>
            <a:r>
              <a:rPr lang="it-IT" b="1" dirty="0"/>
              <a:t>). L'EPA e la IARC hanno concluso che le diossine sono un probabile cancerogeno umano (agente che causa cancro). La diossina è un sottoprodotto dei processi di sbiancatura con cloro utilizzati nella fabbricazione di prodotti di carta, compresi tamponi, tamponi igienici, slip, e pannolini. Mentre sono disponibili processi di sbiancamento che non producono affatto diossina, la maggior parte dei produttori di cellulosa e carta, che producono le materie prime utilizzate per tamponi, attualmente utilizzare sia processi di sbiancamento mediante cloro elementare o biossido di cloro. Entrambi questi processi di sbiancamento usano il cloro e quindi possono produrre diossina. </a:t>
            </a:r>
            <a:endParaRPr lang="en-US" b="1" dirty="0"/>
          </a:p>
        </p:txBody>
      </p:sp>
    </p:spTree>
    <p:extLst>
      <p:ext uri="{BB962C8B-B14F-4D97-AF65-F5344CB8AC3E}">
        <p14:creationId xmlns:p14="http://schemas.microsoft.com/office/powerpoint/2010/main" val="88164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it-IT" b="1" dirty="0">
                <a:solidFill>
                  <a:srgbClr val="000000"/>
                </a:solidFill>
              </a:rPr>
              <a:t>2. 2. 2. Forma rara e strana di endometriosi: endometriosi pleurica. Alcune pubblicazioni hanno descritto di recente questa entità nosografica non comune. I casi clinici si riferiscono a pazienti in età giovanile, rispettivamente di ventinove e ventotto anni, affette da sintomatologie proprie dell’apparato respiratorio: tosse persistente, dispnea e dolore all’apice polmonare. Le condizioni cliniche hanno impegnato strenuamente le capacità diagnostiche dei medici implicati nella prestazione sanitaria.</a:t>
            </a:r>
          </a:p>
        </p:txBody>
      </p:sp>
    </p:spTree>
    <p:extLst>
      <p:ext uri="{BB962C8B-B14F-4D97-AF65-F5344CB8AC3E}">
        <p14:creationId xmlns:p14="http://schemas.microsoft.com/office/powerpoint/2010/main" val="66268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77300"/>
            <a:ext cx="8042276" cy="6060013"/>
          </a:xfrm>
        </p:spPr>
        <p:txBody>
          <a:bodyPr>
            <a:normAutofit fontScale="85000" lnSpcReduction="20000"/>
          </a:bodyPr>
          <a:lstStyle/>
          <a:p>
            <a:pPr marL="0" indent="0" algn="just">
              <a:buNone/>
            </a:pPr>
            <a:r>
              <a:rPr lang="it-IT" b="1" dirty="0"/>
              <a:t>2. 2. 3. Correlazione eziologica tra esposizione ad asbesto oppure ad agenti pro-ossidanti e particolari forme di endometriosi. Secondo alcuni ricercatori, diverse condizioni patologiche come l'emocromatosi genetica, cronica, l’epatite virale B e C, le malattie collegate con l'esposizione di fibre di amianto e l’endometriosi ovarica è stata riconosciuta come correlata con le condizioni associate a sovraccarico di ferro che aumentano anche i rischi di cancro umano. A questo punto, va da sè che un’applicazione sistematica, talora forsennata della terapia marziale appaia inutile e/o dannosa. Altri autori ritengono che diversi fattori di rischio per il cancro ovarico, possa essere l'esposizione all'amianto e/o al talco. Recenti ricerche biomediche hanno descritto mesotelioma papillare ben differenziato in assenza di storia anamnestica di esposizione all'amianto. Analogamente, sono stati descritti casi di mesotelioma ben differenziato, senza collegamenti con alcuna storia di esposizione ad asbesto. Tuttavia, a proposito della correlazione tra cancro ovarico, o mesotelioma peritoneale maligno nella donna, ed esposizione ad asbesto, la letteratura biomedica ha offerto dati scientifici di prim’ordine, i quali rendono conto dell’ubiquitarietà delle fibrille d’asbesto, tanto che si può concludere che il binomio “conflitto di interessi + ignoranza” possa essere la spiegazione di queste storie negative per l’asbesto</a:t>
            </a:r>
          </a:p>
          <a:p>
            <a:endParaRPr lang="en-US" dirty="0"/>
          </a:p>
        </p:txBody>
      </p:sp>
    </p:spTree>
    <p:extLst>
      <p:ext uri="{BB962C8B-B14F-4D97-AF65-F5344CB8AC3E}">
        <p14:creationId xmlns:p14="http://schemas.microsoft.com/office/powerpoint/2010/main" val="294046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15358"/>
            <a:ext cx="8042276" cy="6392419"/>
          </a:xfrm>
        </p:spPr>
        <p:txBody>
          <a:bodyPr>
            <a:normAutofit fontScale="85000" lnSpcReduction="20000"/>
          </a:bodyPr>
          <a:lstStyle/>
          <a:p>
            <a:pPr marL="0" indent="0" algn="just">
              <a:lnSpc>
                <a:spcPct val="120000"/>
              </a:lnSpc>
              <a:spcBef>
                <a:spcPts val="0"/>
              </a:spcBef>
              <a:buNone/>
            </a:pPr>
            <a:r>
              <a:rPr lang="it-IT" b="1" dirty="0" smtClean="0"/>
              <a:t>1. PREMESSA</a:t>
            </a:r>
            <a:endParaRPr lang="it-IT" b="1" dirty="0"/>
          </a:p>
          <a:p>
            <a:pPr marL="0" indent="0" algn="just">
              <a:lnSpc>
                <a:spcPct val="120000"/>
              </a:lnSpc>
              <a:spcBef>
                <a:spcPts val="0"/>
              </a:spcBef>
              <a:buNone/>
            </a:pPr>
            <a:r>
              <a:rPr lang="it-IT" b="1" dirty="0" smtClean="0"/>
              <a:t>	Quale </a:t>
            </a:r>
            <a:r>
              <a:rPr lang="it-IT" b="1" dirty="0"/>
              <a:t>“persona informata dei fatti” essendo affetta da endometriosi, ho dovuto sperimentare - in una clinica universitaria italiana - l’atteggiamento rinunciatario, rassegnato, di molte compagne di degenza nei confronti della malasorte, senza alcun anelito di tentare di capire le cause delle loro sofferenze [Eziologia, questa sconosciuta].</a:t>
            </a:r>
          </a:p>
          <a:p>
            <a:pPr marL="0" indent="0" algn="just">
              <a:lnSpc>
                <a:spcPct val="120000"/>
              </a:lnSpc>
              <a:spcBef>
                <a:spcPts val="0"/>
              </a:spcBef>
              <a:buNone/>
            </a:pPr>
            <a:r>
              <a:rPr lang="it-IT" b="1" dirty="0" smtClean="0"/>
              <a:t>	In </a:t>
            </a:r>
            <a:r>
              <a:rPr lang="it-IT" b="1" dirty="0"/>
              <a:t>piu’, in modo consono con il livello di eccellenza sanitaria del secondo paese al mondo, il peso di quell’ambiente plumbeo è stato reso piu’ greve dalla reticenza, dall’irrisione, dall’ignoranza di una cospicua parte del corpo sanitario. Con questa finalità, ho promesso a me stessa di fare tutto il possibile per abbattere questo muro di omertà che si frappone tra pazienti e salute, divulgando le conoscenze biomediche disponibili. In sostanza, questo è il </a:t>
            </a:r>
            <a:r>
              <a:rPr lang="it-IT" b="1" u="sng" dirty="0"/>
              <a:t>leitmotiv</a:t>
            </a:r>
            <a:r>
              <a:rPr lang="it-IT" b="1" dirty="0"/>
              <a:t> che ha ispirato gli autori della presente nota, nel formare un sodalizio etico-sanitario per elaborarla, affinché possa insegnare qualcosa a qualcuno, sia per chi soffre, sia soprattutto per chi sta ancora bene ma rischia di perdere la salute, per ignoranza, passiva o attiva.</a:t>
            </a:r>
          </a:p>
        </p:txBody>
      </p:sp>
    </p:spTree>
    <p:extLst>
      <p:ext uri="{BB962C8B-B14F-4D97-AF65-F5344CB8AC3E}">
        <p14:creationId xmlns:p14="http://schemas.microsoft.com/office/powerpoint/2010/main" val="289828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51731"/>
            <a:ext cx="8042276" cy="5491870"/>
          </a:xfrm>
        </p:spPr>
        <p:txBody>
          <a:bodyPr>
            <a:normAutofit fontScale="92500"/>
          </a:bodyPr>
          <a:lstStyle/>
          <a:p>
            <a:pPr marL="0" indent="0" algn="just">
              <a:spcBef>
                <a:spcPts val="0"/>
              </a:spcBef>
              <a:buNone/>
            </a:pPr>
            <a:r>
              <a:rPr lang="it-IT" b="1" dirty="0"/>
              <a:t>3. ASPETTI ETICI</a:t>
            </a:r>
            <a:endParaRPr lang="it-IT" dirty="0"/>
          </a:p>
          <a:p>
            <a:pPr marL="0" indent="0" algn="just">
              <a:spcBef>
                <a:spcPts val="0"/>
              </a:spcBef>
              <a:buNone/>
            </a:pPr>
            <a:r>
              <a:rPr lang="it-IT" b="1" dirty="0" smtClean="0"/>
              <a:t>GIURAMENTO </a:t>
            </a:r>
            <a:r>
              <a:rPr lang="it-IT" b="1" dirty="0"/>
              <a:t>di IPPOCRATE (VERSIONE ANTICA)</a:t>
            </a:r>
          </a:p>
          <a:p>
            <a:pPr marL="0" indent="0" algn="just">
              <a:spcBef>
                <a:spcPts val="0"/>
              </a:spcBef>
              <a:buNone/>
            </a:pPr>
            <a:r>
              <a:rPr lang="it-IT" b="1" dirty="0" smtClean="0"/>
              <a:t>GIURAMENTO </a:t>
            </a:r>
            <a:r>
              <a:rPr lang="it-IT" b="1" dirty="0"/>
              <a:t>di IPPOCRATE (VERSIONE MODERNA)</a:t>
            </a:r>
            <a:endParaRPr lang="it-IT" dirty="0"/>
          </a:p>
          <a:p>
            <a:pPr marL="0" indent="0" algn="just">
              <a:spcBef>
                <a:spcPts val="0"/>
              </a:spcBef>
              <a:buNone/>
            </a:pPr>
            <a:r>
              <a:rPr lang="it-IT" dirty="0"/>
              <a:t>	</a:t>
            </a:r>
            <a:r>
              <a:rPr lang="it-IT" b="1" dirty="0" smtClean="0"/>
              <a:t>Non </a:t>
            </a:r>
            <a:r>
              <a:rPr lang="it-IT" b="1" dirty="0"/>
              <a:t>è necessario essere un drago, basta essere un cittadino con gli occhi ben aperti per capire perche’ dalla versione moderna sia stata depennata la conclusione, sottolineata, della versione antica [</a:t>
            </a:r>
            <a:r>
              <a:rPr lang="it-IT" b="1" u="sng" dirty="0"/>
              <a:t>mi accada il contrario se lo violo e se spergiuro</a:t>
            </a:r>
            <a:r>
              <a:rPr lang="it-IT" b="1" dirty="0"/>
              <a:t>]. Infatti, nei tempi moderni, qualche sanitario potrebbe essere tentato di comportarsi da Caino, e l’assenza della frase che implica il contrario di tutti i premi come pena dello spergiuro, la dice lunga sulla garanzia di una franchigia, di un’amnistia </a:t>
            </a:r>
            <a:r>
              <a:rPr lang="it-IT" b="1" u="sng" dirty="0"/>
              <a:t>ante litteram</a:t>
            </a:r>
            <a:r>
              <a:rPr lang="it-IT" b="1" dirty="0"/>
              <a:t>. Il resto viene poi fuori dall’editto di moda: “ Giù le mani da Caino!”</a:t>
            </a:r>
            <a:r>
              <a:rPr lang="it-IT" b="1" dirty="0" smtClean="0"/>
              <a:t>. Tuttavia è </a:t>
            </a:r>
            <a:r>
              <a:rPr lang="it-IT" b="1" dirty="0"/>
              <a:t>lecito domandarsi: Però, chi mai difenderà il paziente Abele?</a:t>
            </a:r>
          </a:p>
        </p:txBody>
      </p:sp>
    </p:spTree>
    <p:extLst>
      <p:ext uri="{BB962C8B-B14F-4D97-AF65-F5344CB8AC3E}">
        <p14:creationId xmlns:p14="http://schemas.microsoft.com/office/powerpoint/2010/main" val="372800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83545"/>
            <a:ext cx="8042276" cy="6221954"/>
          </a:xfrm>
        </p:spPr>
        <p:txBody>
          <a:bodyPr>
            <a:normAutofit fontScale="92500"/>
          </a:bodyPr>
          <a:lstStyle/>
          <a:p>
            <a:pPr marL="0" indent="0" algn="just">
              <a:spcBef>
                <a:spcPts val="0"/>
              </a:spcBef>
              <a:buNone/>
            </a:pPr>
            <a:r>
              <a:rPr lang="it-IT" b="1" dirty="0"/>
              <a:t>4. ASPETTI SOCIALI </a:t>
            </a:r>
          </a:p>
          <a:p>
            <a:pPr marL="0" indent="0" algn="just">
              <a:spcBef>
                <a:spcPts val="0"/>
              </a:spcBef>
              <a:buNone/>
            </a:pPr>
            <a:r>
              <a:rPr lang="it-IT" b="1" dirty="0"/>
              <a:t>	</a:t>
            </a:r>
            <a:r>
              <a:rPr lang="it-IT" b="1" dirty="0" smtClean="0"/>
              <a:t>Dopo </a:t>
            </a:r>
            <a:r>
              <a:rPr lang="it-IT" b="1" dirty="0"/>
              <a:t>queste amare costatazioni, se ci guardiamo intorno, focalizzando la nostra attenzione, sia sul mondo imprenditoriale ed economico-finanziario sia sull’universo biomedico, la stessa letteratura scientifica ci da’ le prove delle motivazioni per cui, attorno al grave problema endometriosi, sia calata la cortina del silenzio, dell’irrisione, della trascuratezza. </a:t>
            </a:r>
          </a:p>
          <a:p>
            <a:pPr marL="0" indent="0" algn="just">
              <a:spcBef>
                <a:spcPts val="0"/>
              </a:spcBef>
              <a:buNone/>
            </a:pPr>
            <a:r>
              <a:rPr lang="it-IT" b="1" dirty="0"/>
              <a:t>	</a:t>
            </a:r>
            <a:r>
              <a:rPr lang="it-IT" b="1" dirty="0" smtClean="0"/>
              <a:t>Ci </a:t>
            </a:r>
            <a:r>
              <a:rPr lang="it-IT" b="1" dirty="0"/>
              <a:t>troviamo pertanto nel sociale, per di piu’ a livello globalizzato.</a:t>
            </a:r>
          </a:p>
          <a:p>
            <a:pPr marL="0" indent="0" algn="just">
              <a:spcBef>
                <a:spcPts val="0"/>
              </a:spcBef>
              <a:buNone/>
            </a:pPr>
            <a:r>
              <a:rPr lang="it-IT" b="1" dirty="0"/>
              <a:t>	</a:t>
            </a:r>
            <a:r>
              <a:rPr lang="it-IT" b="1" dirty="0" smtClean="0"/>
              <a:t>E</a:t>
            </a:r>
            <a:r>
              <a:rPr lang="it-IT" b="1" dirty="0"/>
              <a:t>’ stato detto in precedenza che qualche sanitario potrebbe essere tentato di comportarsi da Caino, talora in proprio, per un ritorno d’immagine e/o di pecunia, talaltra </a:t>
            </a:r>
            <a:r>
              <a:rPr lang="it-IT" b="1" dirty="0" smtClean="0"/>
              <a:t>volta </a:t>
            </a:r>
            <a:r>
              <a:rPr lang="it-IT" b="1" dirty="0"/>
              <a:t>in combutta con uomini d’affari, del tipo di quelli che, dal 1954, sognano di fondare un nuovo ordine mondiale). Il guadagno, di potere, di prestigio e di denaro, in questo caso sarebbe collettivo, e fruisce della congiura del silenzio come utile catena di trasmissione.</a:t>
            </a:r>
          </a:p>
        </p:txBody>
      </p:sp>
    </p:spTree>
    <p:extLst>
      <p:ext uri="{BB962C8B-B14F-4D97-AF65-F5344CB8AC3E}">
        <p14:creationId xmlns:p14="http://schemas.microsoft.com/office/powerpoint/2010/main" val="223185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94347"/>
            <a:ext cx="8042276" cy="6136722"/>
          </a:xfrm>
        </p:spPr>
        <p:txBody>
          <a:bodyPr>
            <a:normAutofit fontScale="92500"/>
          </a:bodyPr>
          <a:lstStyle/>
          <a:p>
            <a:pPr marL="0" indent="0" algn="just">
              <a:buNone/>
            </a:pPr>
            <a:r>
              <a:rPr lang="it-IT" b="1" dirty="0" smtClean="0"/>
              <a:t>	Per </a:t>
            </a:r>
            <a:r>
              <a:rPr lang="it-IT" b="1" dirty="0"/>
              <a:t>esempio,</a:t>
            </a:r>
            <a:r>
              <a:rPr lang="it-IT" dirty="0"/>
              <a:t> </a:t>
            </a:r>
            <a:r>
              <a:rPr lang="it-IT" b="1" dirty="0"/>
              <a:t>nella letteratura biomedica si trovano le affermazioni di</a:t>
            </a:r>
            <a:r>
              <a:rPr lang="it-IT" dirty="0"/>
              <a:t> </a:t>
            </a:r>
            <a:r>
              <a:rPr lang="it-IT" b="1" dirty="0"/>
              <a:t>Purchase su: frode, errori e comportamenti azzardati nella tossicologia sperimentale. Poi, sull’impiego cinico e irresponsabile dell’asbesto, durato per molti decenni nel XX secolo, e forse non ancora dismesso concretamente nell’attuale XXI, è molto indicativa la pubblicazione di Lilienfeld. Inoltre, sempre a proposito della politica imprenditoriale nei confronti dei rischi dell’esposizione all’asbesto, Abrams ha esplicitato l‘agghiacciante epilemma: “</a:t>
            </a:r>
            <a:r>
              <a:rPr lang="it-IT" b="1" u="sng" dirty="0"/>
              <a:t>Quante vite umane sarebbero state salvate se le osservazioni di Gardner, comprese quelle sul cancro polmonare ed asbesto fossero state pubblicate senza censura?</a:t>
            </a:r>
            <a:r>
              <a:rPr lang="it-IT" b="1" dirty="0"/>
              <a:t>” Oltre all’asbesto, il piombo è stato per lunghi decenni un veleno sociale, soprattutto per i bambini, nel XX secolo. A questo proposito la pubblicazione di Silbergeld è innegabilmente indicativa dell’approccio da Caino di una buona parte della classe medica, a livello globalizzato. </a:t>
            </a:r>
            <a:endParaRPr lang="en-US" dirty="0"/>
          </a:p>
        </p:txBody>
      </p:sp>
    </p:spTree>
    <p:extLst>
      <p:ext uri="{BB962C8B-B14F-4D97-AF65-F5344CB8AC3E}">
        <p14:creationId xmlns:p14="http://schemas.microsoft.com/office/powerpoint/2010/main" val="119969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298313"/>
            <a:ext cx="8042276" cy="6136722"/>
          </a:xfrm>
        </p:spPr>
        <p:txBody>
          <a:bodyPr>
            <a:normAutofit lnSpcReduction="10000"/>
          </a:bodyPr>
          <a:lstStyle/>
          <a:p>
            <a:pPr marL="0" indent="0" algn="just">
              <a:buNone/>
            </a:pPr>
            <a:r>
              <a:rPr lang="it-IT" b="1" dirty="0" smtClean="0"/>
              <a:t>	Tuttavia</a:t>
            </a:r>
            <a:r>
              <a:rPr lang="it-IT" b="1" dirty="0"/>
              <a:t>, Il primato “qualitativo” nella graduatoria delle nefandezze biomediche è appannaggio della recente avventura di Joseph Biederman.  Il </a:t>
            </a:r>
            <a:r>
              <a:rPr lang="it-IT" b="1" dirty="0">
                <a:hlinkClick r:id="rId2"/>
              </a:rPr>
              <a:t>New York Times</a:t>
            </a:r>
            <a:r>
              <a:rPr lang="it-IT" b="1" dirty="0"/>
              <a:t> </a:t>
            </a:r>
            <a:r>
              <a:rPr lang="it-IT" b="1" dirty="0" smtClean="0"/>
              <a:t>(</a:t>
            </a:r>
            <a:r>
              <a:rPr lang="it-IT" b="1" dirty="0"/>
              <a:t>4 dicembre 2008) ha denunciato </a:t>
            </a:r>
            <a:r>
              <a:rPr lang="it-IT" b="1" dirty="0" smtClean="0"/>
              <a:t>un </a:t>
            </a:r>
            <a:r>
              <a:rPr lang="it-IT" b="1" dirty="0"/>
              <a:t>clamoroso conflitto di interessi: il Dott </a:t>
            </a:r>
            <a:r>
              <a:rPr lang="it-IT" b="1" dirty="0" smtClean="0"/>
              <a:t>Joseph Biederman </a:t>
            </a:r>
            <a:r>
              <a:rPr lang="it-IT" b="1" dirty="0"/>
              <a:t>– il più famoso esperto mondiale di psicofarmaci antipsicotici, sul cui lavoro si basano anche le linee guida utilizzate in Europa – costruiva sperimentazioni favorevoli agli interessi commerciali delle aziende farmaceutiche che lo pagavano. Questi eventi non sono affatto rari, e influiscono sulle prescrizioni anche in Italia. L’autorevole quotidiano americano ha diffuso la notizia secondo la quale il Dott. </a:t>
            </a:r>
            <a:r>
              <a:rPr lang="it-IT" b="1" dirty="0">
                <a:hlinkClick r:id="rId3"/>
              </a:rPr>
              <a:t>Joseph Biederman</a:t>
            </a:r>
            <a:r>
              <a:rPr lang="it-IT" b="1" dirty="0"/>
              <a:t> aveva presentato i risultati dei propri trials clinici sull’efficacia deli farmaci “pilotati” a esponenti dell’azienda produttrice, prima ancora di </a:t>
            </a:r>
            <a:r>
              <a:rPr lang="it-IT" b="1" dirty="0" smtClean="0"/>
              <a:t>iniziare le ricerche. </a:t>
            </a:r>
            <a:endParaRPr lang="it-IT" dirty="0"/>
          </a:p>
        </p:txBody>
      </p:sp>
    </p:spTree>
    <p:extLst>
      <p:ext uri="{BB962C8B-B14F-4D97-AF65-F5344CB8AC3E}">
        <p14:creationId xmlns:p14="http://schemas.microsoft.com/office/powerpoint/2010/main" val="405703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57975"/>
            <a:ext cx="8042276" cy="6119676"/>
          </a:xfrm>
        </p:spPr>
        <p:txBody>
          <a:bodyPr>
            <a:normAutofit fontScale="85000" lnSpcReduction="20000"/>
          </a:bodyPr>
          <a:lstStyle/>
          <a:p>
            <a:pPr marL="0" indent="0" algn="just">
              <a:lnSpc>
                <a:spcPct val="120000"/>
              </a:lnSpc>
              <a:spcBef>
                <a:spcPts val="0"/>
              </a:spcBef>
              <a:buNone/>
            </a:pPr>
            <a:r>
              <a:rPr lang="it-IT" b="1" dirty="0"/>
              <a:t>5. CONCLUSIONI</a:t>
            </a:r>
          </a:p>
          <a:p>
            <a:pPr marL="0" indent="0" algn="just">
              <a:lnSpc>
                <a:spcPct val="120000"/>
              </a:lnSpc>
              <a:spcBef>
                <a:spcPts val="0"/>
              </a:spcBef>
              <a:buNone/>
            </a:pPr>
            <a:r>
              <a:rPr lang="it-IT" b="1" dirty="0" smtClean="0"/>
              <a:t>	L’endometriosi</a:t>
            </a:r>
            <a:r>
              <a:rPr lang="it-IT" b="1" dirty="0"/>
              <a:t>, una condizione clinica devastante, secondo le statistiche non recentissime, interessa circa tre milioni di donne italiane, piu’ del dieci per cento della corrispondente popolazione generale (sessanta milioni di Italiani, di cui il 52 % appartiene al sesso femminile). A livello mondiale ed europeo, secondo Prampolini (2007) i numeri ammonterebbero a centocinquanta </a:t>
            </a:r>
            <a:r>
              <a:rPr lang="it-IT" b="1" dirty="0" smtClean="0"/>
              <a:t>e </a:t>
            </a:r>
            <a:r>
              <a:rPr lang="it-IT" b="1" dirty="0"/>
              <a:t>quattordici milioni, rispettivamente.</a:t>
            </a:r>
          </a:p>
          <a:p>
            <a:pPr marL="0" indent="0" algn="just">
              <a:lnSpc>
                <a:spcPct val="120000"/>
              </a:lnSpc>
              <a:spcBef>
                <a:spcPts val="0"/>
              </a:spcBef>
              <a:buNone/>
            </a:pPr>
            <a:r>
              <a:rPr lang="it-IT" b="1" dirty="0" smtClean="0"/>
              <a:t>	Questi </a:t>
            </a:r>
            <a:r>
              <a:rPr lang="it-IT" b="1" dirty="0"/>
              <a:t>numeri non sono citati per dare una dimensione di quel  “mercato” tanto caro ai poteri forti, ma per valutare come e qualmente ognuna di esse, diversa da una bambola disarticolabile, è un’entità umana, completamente integrata, che capisce e soffre, e che pertanto ha bisogno del massimo rispetto, oltre che della miglior prestazione sanitaria possibile. </a:t>
            </a:r>
          </a:p>
          <a:p>
            <a:pPr marL="0" indent="0" algn="just">
              <a:lnSpc>
                <a:spcPct val="120000"/>
              </a:lnSpc>
              <a:spcBef>
                <a:spcPts val="0"/>
              </a:spcBef>
              <a:buNone/>
            </a:pPr>
            <a:r>
              <a:rPr lang="it-IT" b="1" dirty="0" smtClean="0"/>
              <a:t>	A </a:t>
            </a:r>
            <a:r>
              <a:rPr lang="it-IT" b="1" dirty="0"/>
              <a:t>questo punto, gli autori lasciano al Green Man la libertà di esprimere il suo giudizio sui fatti descritti nella presente nota, in tema di endometriosi. </a:t>
            </a:r>
          </a:p>
          <a:p>
            <a:endParaRPr lang="en-US" dirty="0"/>
          </a:p>
        </p:txBody>
      </p:sp>
    </p:spTree>
    <p:extLst>
      <p:ext uri="{BB962C8B-B14F-4D97-AF65-F5344CB8AC3E}">
        <p14:creationId xmlns:p14="http://schemas.microsoft.com/office/powerpoint/2010/main" val="2303237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60254"/>
            <a:ext cx="8042276" cy="6213431"/>
          </a:xfrm>
        </p:spPr>
        <p:txBody>
          <a:bodyPr>
            <a:normAutofit fontScale="85000" lnSpcReduction="20000"/>
          </a:bodyPr>
          <a:lstStyle/>
          <a:p>
            <a:pPr marL="0" indent="0" algn="just">
              <a:lnSpc>
                <a:spcPct val="110000"/>
              </a:lnSpc>
              <a:spcBef>
                <a:spcPts val="0"/>
              </a:spcBef>
              <a:buNone/>
            </a:pPr>
            <a:r>
              <a:rPr lang="it-IT" b="1" dirty="0" smtClean="0"/>
              <a:t>	E </a:t>
            </a:r>
            <a:r>
              <a:rPr lang="it-IT" b="1" dirty="0"/>
              <a:t>il nostro uomo-della-strada, sulla base delle informazioni scientifiche riferite sia nel testo, sia, soprattutto, </a:t>
            </a:r>
            <a:r>
              <a:rPr lang="it-IT" b="1" dirty="0" smtClean="0"/>
              <a:t>nella </a:t>
            </a:r>
            <a:r>
              <a:rPr lang="it-IT" b="1" dirty="0"/>
              <a:t>sequenza delle illustrazioni inserite nelle nota, potrebbe convenire di aver acquisito una consapevolezza piu’ profonda su cosa sia l’endometriosi, che è degna di divulgazione. </a:t>
            </a:r>
            <a:endParaRPr lang="it-IT" dirty="0"/>
          </a:p>
          <a:p>
            <a:pPr marL="0" indent="0" algn="just">
              <a:lnSpc>
                <a:spcPct val="110000"/>
              </a:lnSpc>
              <a:spcBef>
                <a:spcPts val="0"/>
              </a:spcBef>
              <a:buNone/>
            </a:pPr>
            <a:r>
              <a:rPr lang="it-IT" b="1" dirty="0" smtClean="0"/>
              <a:t>	In </a:t>
            </a:r>
            <a:r>
              <a:rPr lang="it-IT" b="1" dirty="0"/>
              <a:t>aggiunta, </a:t>
            </a:r>
            <a:r>
              <a:rPr lang="it-IT" b="1" u="sng" dirty="0"/>
              <a:t>Green Man</a:t>
            </a:r>
            <a:r>
              <a:rPr lang="it-IT" b="1" dirty="0"/>
              <a:t>, non si accontenterebbe di una presa di coscienza generale, con un riconoscimento giuridico da parte di governi nazionali a macchia di leopardo, qua e là, nell’orbe terracqueo, ma, in base alle conoscenze scientifiche adesso già disponibili, si permetterebbe di suggerire il passaggio a un approccio attivo della società, con la prevenzione primaria dei rischi ambientali per l’insorgenza di questa devastante condizione clinica: l’endometriosi. I dati riassunti nella figura otto potrebbero costituire già una base operativa efficace contro quella congiura del silenzio che si avviluppa attorno all’endometriosi tanto efficacemente quanto quella che interessa la Sensibilità Chimica Multipla, </a:t>
            </a:r>
            <a:r>
              <a:rPr lang="it-IT" b="1" dirty="0" smtClean="0"/>
              <a:t>e per </a:t>
            </a:r>
            <a:r>
              <a:rPr lang="it-IT" b="1" dirty="0"/>
              <a:t>gli stessi motivi. Il messaggio scientifico insito nella suddetta figura potrebbe non essere compreso a dovere dagli esponenti dei poteri forti, fenomeno comprensibile anche se intollerabile, ma anche da tante donne ignare e non addestrate a pensare alla loro salute in modo consapevole. </a:t>
            </a:r>
            <a:endParaRPr lang="it-IT" dirty="0"/>
          </a:p>
          <a:p>
            <a:endParaRPr lang="en-US" dirty="0"/>
          </a:p>
        </p:txBody>
      </p:sp>
    </p:spTree>
    <p:extLst>
      <p:ext uri="{BB962C8B-B14F-4D97-AF65-F5344CB8AC3E}">
        <p14:creationId xmlns:p14="http://schemas.microsoft.com/office/powerpoint/2010/main" val="122739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49564"/>
            <a:ext cx="8042276" cy="6045133"/>
          </a:xfrm>
        </p:spPr>
        <p:txBody>
          <a:bodyPr>
            <a:normAutofit fontScale="92500" lnSpcReduction="10000"/>
          </a:bodyPr>
          <a:lstStyle/>
          <a:p>
            <a:pPr marL="0" indent="0" algn="just">
              <a:buNone/>
            </a:pPr>
            <a:r>
              <a:rPr lang="it-IT" b="1" dirty="0" smtClean="0"/>
              <a:t>	</a:t>
            </a:r>
            <a:r>
              <a:rPr lang="it-IT" b="1" u="sng" dirty="0" smtClean="0"/>
              <a:t>Green </a:t>
            </a:r>
            <a:r>
              <a:rPr lang="it-IT" b="1" u="sng" dirty="0"/>
              <a:t>Man </a:t>
            </a:r>
            <a:r>
              <a:rPr lang="it-IT" b="1" dirty="0"/>
              <a:t>potrebbe esigere di vedere gli insegnamenti teorici tradotti in suggerimenti pratici, concreti, da mettere in pratica giorno dopo giorno. Allora gli si potrebbe consigliare di evitare a) gli sbiancanti e gli ammorbidenti quando lava la biancheria di casa e gli indumenti da indossare, b) di combattere collettivamente affinché i pubblici amministratori, collusi o meno con i poteri forti, non mettano in opera i cosiddetti ’”termovalorizzatori “, la piu’ efficace sorgente delle diossine, in prossimità della sua dimora, c) eviti assolutamente di cospargere le parti basse del corpo dei suoi figli e di se stesso con talco, con o senza acido borico, sostituendolo con polveri organiche innocue (del tipo dell’amido) e d) combattere collettivamente affinché l’acqua potabile gli sia erogata nella sua dimora da un acquedotto municipale non costruito con tubature di </a:t>
            </a:r>
            <a:r>
              <a:rPr lang="it-IT" b="1" dirty="0" smtClean="0"/>
              <a:t>Eternit®, </a:t>
            </a:r>
            <a:r>
              <a:rPr lang="it-IT" b="1" dirty="0"/>
              <a:t>la piu’ efficace sorgente di fibrille di asbesto per inquinare l’acqua “potabile” da ingerire e quella destinata alle pratiche igieniche.</a:t>
            </a:r>
            <a:endParaRPr lang="it-IT" dirty="0"/>
          </a:p>
        </p:txBody>
      </p:sp>
    </p:spTree>
    <p:extLst>
      <p:ext uri="{BB962C8B-B14F-4D97-AF65-F5344CB8AC3E}">
        <p14:creationId xmlns:p14="http://schemas.microsoft.com/office/powerpoint/2010/main" val="86338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13672"/>
            <a:ext cx="8042276" cy="5329929"/>
          </a:xfrm>
        </p:spPr>
        <p:txBody>
          <a:bodyPr>
            <a:normAutofit fontScale="77500" lnSpcReduction="20000"/>
          </a:bodyPr>
          <a:lstStyle/>
          <a:p>
            <a:pPr marL="0" indent="0" algn="ctr">
              <a:buNone/>
            </a:pPr>
            <a:r>
              <a:rPr lang="it-IT" b="1" dirty="0"/>
              <a:t>6 – IPOTESI REALISTICA DI STORIA NATURALE DELL’IMPATTO AMBIENTALE PER L’INSORGENZA </a:t>
            </a:r>
            <a:r>
              <a:rPr lang="it-IT" b="1" dirty="0" smtClean="0"/>
              <a:t>DELL‘ENDOMETRIOSI</a:t>
            </a:r>
            <a:endParaRPr lang="it-IT" dirty="0"/>
          </a:p>
          <a:p>
            <a:pPr marL="0" indent="0" algn="just">
              <a:buNone/>
            </a:pPr>
            <a:r>
              <a:rPr lang="it-IT" b="1" dirty="0" smtClean="0"/>
              <a:t>6.1 </a:t>
            </a:r>
            <a:r>
              <a:rPr lang="it-IT" b="1" dirty="0"/>
              <a:t>Prendiamo in considerazione un’infante di sesso femminile, cui la madre, o qualunque adulto che attenda alla sua cura, cosparge quotidianamente, piu’ volte il giorno, la regione perineale con talco borato, a scopo igienico. Le particelle del minerale, di per sè pro-ossidanti, possono entrare nel cavo dell’apparato genitale, attraverso il minuscolo forame dell’imene, comunemente presente, ad eccezione della rara malformazione congenita data dall’imperforazione di questa membrana. Tale esposizione a questo agente patogeno può durare anni, ma anche per tutta la vita.</a:t>
            </a:r>
            <a:endParaRPr lang="it-IT" dirty="0"/>
          </a:p>
          <a:p>
            <a:pPr marL="0" indent="0" algn="just">
              <a:buNone/>
            </a:pPr>
            <a:r>
              <a:rPr lang="it-IT" b="1" dirty="0" smtClean="0"/>
              <a:t>6.2 </a:t>
            </a:r>
            <a:r>
              <a:rPr lang="it-IT" b="1" dirty="0"/>
              <a:t>Al menarca, normale a circa dodici anni, oppure anticipato a otto-nove dall’assunzione di ormoni mediante il consumo di carni di animali cresciuti in modo spinto da questi additivi mangimistici, comuni dell’avicoltura, comincia usualmente la pratica dell’uso del tampone per il contenimento del flusso mestruale, durante l’intero periodo fertile. Tali tamponi possono causare l’esposizione agli sbiancanti al cloro e/o al suo derivato: la diossina.</a:t>
            </a:r>
            <a:endParaRPr lang="it-IT" dirty="0"/>
          </a:p>
          <a:p>
            <a:endParaRPr lang="en-US" dirty="0"/>
          </a:p>
        </p:txBody>
      </p:sp>
    </p:spTree>
    <p:extLst>
      <p:ext uri="{BB962C8B-B14F-4D97-AF65-F5344CB8AC3E}">
        <p14:creationId xmlns:p14="http://schemas.microsoft.com/office/powerpoint/2010/main" val="2694850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81858"/>
            <a:ext cx="8042276" cy="5261743"/>
          </a:xfrm>
        </p:spPr>
        <p:txBody>
          <a:bodyPr>
            <a:normAutofit/>
          </a:bodyPr>
          <a:lstStyle/>
          <a:p>
            <a:pPr marL="0" indent="0" algn="just">
              <a:buNone/>
            </a:pPr>
            <a:r>
              <a:rPr lang="it-IT" b="1" dirty="0"/>
              <a:t>6.3 Nello stesso tempo, la pratica igienica della doccia, quando attuata con acqua potabile inquinata da fibrille di asbesto perchè erogata da reti idriche fatte di tubazioni di Eternit®, potrebbe comportare l’esposizione a un altro agente patogeno molto nocivo</a:t>
            </a:r>
            <a:r>
              <a:rPr lang="it-IT" b="1" dirty="0" smtClean="0"/>
              <a:t>.</a:t>
            </a:r>
          </a:p>
          <a:p>
            <a:pPr marL="0" indent="0" algn="just">
              <a:buNone/>
            </a:pPr>
            <a:r>
              <a:rPr lang="it-IT" b="1" dirty="0" smtClean="0"/>
              <a:t>6.4 </a:t>
            </a:r>
            <a:r>
              <a:rPr lang="it-IT" b="1" dirty="0"/>
              <a:t>La successione cronologica di questi fattori di rischio ambientale, e la loro presenza simultanea, possono essere fattori patogenetici compatibili per l’insorgenza della devastante condizione clinica dell’endometriosi.</a:t>
            </a:r>
            <a:endParaRPr lang="it-IT" dirty="0"/>
          </a:p>
          <a:p>
            <a:pPr marL="0" indent="0" algn="r">
              <a:buNone/>
            </a:pPr>
            <a:r>
              <a:rPr lang="it-IT" b="1" dirty="0"/>
              <a:t>X.T &amp; g.u.</a:t>
            </a:r>
          </a:p>
          <a:p>
            <a:endParaRPr lang="en-US" dirty="0"/>
          </a:p>
        </p:txBody>
      </p:sp>
    </p:spTree>
    <p:extLst>
      <p:ext uri="{BB962C8B-B14F-4D97-AF65-F5344CB8AC3E}">
        <p14:creationId xmlns:p14="http://schemas.microsoft.com/office/powerpoint/2010/main" val="266100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4220"/>
            <a:ext cx="8229600" cy="6307187"/>
          </a:xfrm>
        </p:spPr>
        <p:txBody>
          <a:bodyPr>
            <a:normAutofit lnSpcReduction="10000"/>
          </a:bodyPr>
          <a:lstStyle/>
          <a:p>
            <a:pPr marL="0" indent="0" algn="just">
              <a:buNone/>
            </a:pPr>
            <a:endParaRPr lang="it-IT" b="1" dirty="0" smtClean="0"/>
          </a:p>
          <a:p>
            <a:pPr marL="0" indent="0" algn="just">
              <a:spcBef>
                <a:spcPts val="0"/>
              </a:spcBef>
              <a:buNone/>
            </a:pPr>
            <a:r>
              <a:rPr lang="it-IT" b="1" dirty="0"/>
              <a:t>2. 1. PARTE BIOMEDICA: IN GENERALE </a:t>
            </a:r>
            <a:endParaRPr lang="it-IT" b="1" dirty="0" smtClean="0"/>
          </a:p>
          <a:p>
            <a:pPr marL="0" indent="0" algn="just">
              <a:spcBef>
                <a:spcPts val="0"/>
              </a:spcBef>
              <a:buNone/>
            </a:pPr>
            <a:r>
              <a:rPr lang="it-IT" b="1" dirty="0"/>
              <a:t>	</a:t>
            </a:r>
            <a:r>
              <a:rPr lang="it-IT" b="1" dirty="0" smtClean="0"/>
              <a:t>La </a:t>
            </a:r>
            <a:r>
              <a:rPr lang="it-IT" b="1" dirty="0"/>
              <a:t>perpetuazione della specie umana è una meravigliosa sequenza di momenti fisiologici, nello specifico: la libido, il coito, la formazione del sincarion, l’annidamento dell’embrione della mucosa uterina, la formazione della placenta e del circolo ombelicale, lo sviluppo del feto, il travaglio del parto, il parto stesso, il secondamento, l’allattamento del neonato al seno materno, l’allevamento dell’infante. Fin qui, la natura e l’essere umano possono aver fatto la loro parte in modo consapevole oppure, in alcune tappe, inconsciamente, grazie agli automatismi della natura.  Però, purtroppo, talora la malasorte ci mette lo zampino, uno zampino che troppo spesso </a:t>
            </a:r>
            <a:r>
              <a:rPr lang="it-IT" b="1" dirty="0" smtClean="0"/>
              <a:t>è la </a:t>
            </a:r>
            <a:r>
              <a:rPr lang="it-IT" b="1" u="sng" dirty="0"/>
              <a:t>longa manus</a:t>
            </a:r>
            <a:r>
              <a:rPr lang="it-IT" b="1" dirty="0"/>
              <a:t> dei sistemi produttivi, imprenditoriali, della società moderna che discende dalla rivoluzione industriale</a:t>
            </a:r>
            <a:r>
              <a:rPr lang="it-IT" b="1" dirty="0" smtClean="0"/>
              <a:t>.</a:t>
            </a:r>
          </a:p>
          <a:p>
            <a:pPr algn="dist"/>
            <a:endParaRPr lang="it-IT" b="1" dirty="0"/>
          </a:p>
          <a:p>
            <a:pPr algn="dist"/>
            <a:endParaRPr lang="it-IT" b="1" dirty="0" smtClean="0"/>
          </a:p>
          <a:p>
            <a:pPr algn="dist"/>
            <a:endParaRPr lang="it-IT" b="1" dirty="0"/>
          </a:p>
        </p:txBody>
      </p:sp>
    </p:spTree>
    <p:extLst>
      <p:ext uri="{BB962C8B-B14F-4D97-AF65-F5344CB8AC3E}">
        <p14:creationId xmlns:p14="http://schemas.microsoft.com/office/powerpoint/2010/main" val="234852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720"/>
            <a:ext cx="8229600" cy="449280"/>
          </a:xfrm>
        </p:spPr>
        <p:txBody>
          <a:bodyPr>
            <a:normAutofit fontScale="90000"/>
          </a:bodyPr>
          <a:lstStyle/>
          <a:p>
            <a:r>
              <a:rPr lang="ga-IE" sz="1800" b="1" dirty="0" smtClean="0"/>
              <a:t/>
            </a:r>
            <a:br>
              <a:rPr lang="ga-IE" sz="1800" b="1" dirty="0" smtClean="0"/>
            </a:br>
            <a:r>
              <a:rPr lang="ga-IE" sz="2200" b="1" dirty="0" smtClean="0">
                <a:solidFill>
                  <a:srgbClr val="000000"/>
                </a:solidFill>
              </a:rPr>
              <a:t>Figura 1 - FECONDAZIONE DELL’UOVO</a:t>
            </a:r>
            <a:endParaRPr lang="en-US" dirty="0">
              <a:solidFill>
                <a:srgbClr val="000000"/>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l="-28359" r="-28359"/>
          <a:stretch>
            <a:fillRect/>
          </a:stretch>
        </p:blipFill>
        <p:spPr bwMode="auto">
          <a:xfrm>
            <a:off x="3276920" y="1156993"/>
            <a:ext cx="4326387" cy="3402932"/>
          </a:xfrm>
          <a:prstGeom prst="rect">
            <a:avLst/>
          </a:prstGeom>
          <a:noFill/>
          <a:ln>
            <a:noFill/>
          </a:ln>
        </p:spPr>
      </p:pic>
    </p:spTree>
    <p:extLst>
      <p:ext uri="{BB962C8B-B14F-4D97-AF65-F5344CB8AC3E}">
        <p14:creationId xmlns:p14="http://schemas.microsoft.com/office/powerpoint/2010/main" val="2791843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7563" b="-17563"/>
          <a:stretch>
            <a:fillRect/>
          </a:stretch>
        </p:blipFill>
        <p:spPr bwMode="auto">
          <a:xfrm>
            <a:off x="941374" y="1737950"/>
            <a:ext cx="6414741" cy="4390248"/>
          </a:xfrm>
          <a:prstGeom prst="rect">
            <a:avLst/>
          </a:prstGeom>
          <a:noFill/>
          <a:ln>
            <a:noFill/>
          </a:ln>
        </p:spPr>
      </p:pic>
      <p:sp>
        <p:nvSpPr>
          <p:cNvPr id="7" name="TextBox 6"/>
          <p:cNvSpPr txBox="1"/>
          <p:nvPr/>
        </p:nvSpPr>
        <p:spPr>
          <a:xfrm>
            <a:off x="716008" y="980171"/>
            <a:ext cx="6870252" cy="369332"/>
          </a:xfrm>
          <a:prstGeom prst="rect">
            <a:avLst/>
          </a:prstGeom>
          <a:noFill/>
        </p:spPr>
        <p:txBody>
          <a:bodyPr wrap="square" rtlCol="0">
            <a:spAutoFit/>
          </a:bodyPr>
          <a:lstStyle/>
          <a:p>
            <a:pPr algn="ctr"/>
            <a:r>
              <a:rPr lang="en-US" b="1" dirty="0" smtClean="0"/>
              <a:t>Figura 2 – ANNIDAMENTO DELL’EMBRIONE NELL’UTERO</a:t>
            </a:r>
            <a:endParaRPr lang="en-US" b="1" dirty="0"/>
          </a:p>
        </p:txBody>
      </p:sp>
    </p:spTree>
    <p:extLst>
      <p:ext uri="{BB962C8B-B14F-4D97-AF65-F5344CB8AC3E}">
        <p14:creationId xmlns:p14="http://schemas.microsoft.com/office/powerpoint/2010/main" val="264219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40928"/>
            <a:ext cx="8042276" cy="6256047"/>
          </a:xfrm>
        </p:spPr>
        <p:txBody>
          <a:bodyPr>
            <a:normAutofit fontScale="92500" lnSpcReduction="20000"/>
          </a:bodyPr>
          <a:lstStyle/>
          <a:p>
            <a:pPr marL="0" indent="0" algn="just">
              <a:buNone/>
            </a:pPr>
            <a:r>
              <a:rPr lang="it-IT" dirty="0" smtClean="0"/>
              <a:t>	</a:t>
            </a:r>
            <a:r>
              <a:rPr lang="it-IT" b="1" dirty="0" smtClean="0"/>
              <a:t>La </a:t>
            </a:r>
            <a:r>
              <a:rPr lang="it-IT" b="1" dirty="0"/>
              <a:t>preparazione della mucosa uterina per l’annidamento dell’embrione risulta inutile in assenza di fecondazione, perciò la natura provvede a smaltire questo tessuto, dando origine al flusso mestruale. Di norma, il mestruo fuoriesce dall’organismo per le vie naturali, la vagina. Però, in condizioni eccezionali, si può verificare una forma retrograda di mestruazione, cosicché microscopici “residui” della mucosa uterina, invece di prendere la via naturale della vagina, verso l’esterno, percorrono le tube di Falloppio e raggiungono il cavo peritoneale. In questa sede ectopica possono incontrare organi e tessuti che la natura non avrebbe mai permesso d‘incontrare: </a:t>
            </a:r>
            <a:r>
              <a:rPr lang="it-IT" b="1" u="sng" dirty="0"/>
              <a:t>in primis </a:t>
            </a:r>
            <a:r>
              <a:rPr lang="it-IT" b="1" dirty="0"/>
              <a:t>la sierosa peritoneale, </a:t>
            </a:r>
            <a:r>
              <a:rPr lang="it-IT" b="1" u="sng" dirty="0"/>
              <a:t>in secundis </a:t>
            </a:r>
            <a:r>
              <a:rPr lang="it-IT" b="1" dirty="0"/>
              <a:t>l’ovaio e la salpinge. Qui invece i frustoli di endometrio possono annidarsi, proliferare, e procurare spiacevoli patologie. Questa interpretazione fisiopatologica è accompagnata da diverse altre ipotesi esplicative. Per esempio, il tessuto endometriale potrebbe distribuirsi dall’utero ad altre aree del corpo per mezzo del sistema linfatico o del circolo ematico; questo spiegherebbe la presenza del tessuto endometriale nelle sedi lontane dalla cavità peritoneale, per esempio il cavo pleurico.</a:t>
            </a:r>
            <a:r>
              <a:rPr lang="it-IT" dirty="0"/>
              <a:t> </a:t>
            </a:r>
          </a:p>
        </p:txBody>
      </p:sp>
    </p:spTree>
    <p:extLst>
      <p:ext uri="{BB962C8B-B14F-4D97-AF65-F5344CB8AC3E}">
        <p14:creationId xmlns:p14="http://schemas.microsoft.com/office/powerpoint/2010/main" val="56470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z="2000" b="1" dirty="0">
                <a:solidFill>
                  <a:srgbClr val="000000"/>
                </a:solidFill>
              </a:rPr>
              <a:t>FIGURA 3 – MESTRUAZIONE</a:t>
            </a:r>
            <a:r>
              <a:rPr lang="it-IT" dirty="0"/>
              <a:t/>
            </a:r>
            <a:br>
              <a:rPr lang="it-IT" dirty="0"/>
            </a:b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040" r="2040"/>
          <a:stretch>
            <a:fillRect/>
          </a:stretch>
        </p:blipFill>
        <p:spPr bwMode="auto">
          <a:xfrm>
            <a:off x="549275" y="1444532"/>
            <a:ext cx="8042276" cy="4499069"/>
          </a:xfrm>
          <a:prstGeom prst="rect">
            <a:avLst/>
          </a:prstGeom>
          <a:noFill/>
          <a:ln>
            <a:noFill/>
          </a:ln>
        </p:spPr>
      </p:pic>
    </p:spTree>
    <p:extLst>
      <p:ext uri="{BB962C8B-B14F-4D97-AF65-F5344CB8AC3E}">
        <p14:creationId xmlns:p14="http://schemas.microsoft.com/office/powerpoint/2010/main" val="409811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63480"/>
          </a:xfrm>
        </p:spPr>
        <p:txBody>
          <a:bodyPr/>
          <a:lstStyle/>
          <a:p>
            <a:r>
              <a:rPr lang="it-IT" sz="2000" b="1" dirty="0">
                <a:solidFill>
                  <a:srgbClr val="000000"/>
                </a:solidFill>
              </a:rPr>
              <a:t>FIGURA 4 – CICLO MESTRUALE</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6859" b="6859"/>
          <a:stretch>
            <a:fillRect/>
          </a:stretch>
        </p:blipFill>
        <p:spPr bwMode="auto">
          <a:xfrm>
            <a:off x="549275" y="817563"/>
            <a:ext cx="8170662" cy="5881692"/>
          </a:xfrm>
          <a:prstGeom prst="rect">
            <a:avLst/>
          </a:prstGeom>
          <a:noFill/>
          <a:ln>
            <a:noFill/>
          </a:ln>
        </p:spPr>
      </p:pic>
    </p:spTree>
    <p:extLst>
      <p:ext uri="{BB962C8B-B14F-4D97-AF65-F5344CB8AC3E}">
        <p14:creationId xmlns:p14="http://schemas.microsoft.com/office/powerpoint/2010/main" val="18498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034536"/>
          </a:xfrm>
        </p:spPr>
        <p:txBody>
          <a:bodyPr/>
          <a:lstStyle/>
          <a:p>
            <a:r>
              <a:rPr lang="en-US" sz="2000" b="1" dirty="0" smtClean="0">
                <a:solidFill>
                  <a:srgbClr val="000000"/>
                </a:solidFill>
              </a:rPr>
              <a:t>FIGURA 5a – ENDOMETRIOSI</a:t>
            </a:r>
            <a:br>
              <a:rPr lang="en-US" sz="2000" b="1" dirty="0" smtClean="0">
                <a:solidFill>
                  <a:srgbClr val="000000"/>
                </a:solidFill>
              </a:rPr>
            </a:br>
            <a:r>
              <a:rPr lang="en-US" sz="2000" b="1" dirty="0" smtClean="0">
                <a:solidFill>
                  <a:srgbClr val="000000"/>
                </a:solidFill>
              </a:rPr>
              <a:t>ASPETTO MACROSCOPICO</a:t>
            </a:r>
            <a:br>
              <a:rPr lang="en-US" sz="2000" b="1" dirty="0" smtClean="0">
                <a:solidFill>
                  <a:srgbClr val="000000"/>
                </a:solidFill>
              </a:rPr>
            </a:br>
            <a:r>
              <a:rPr lang="en-US" sz="2000" b="1" dirty="0" smtClean="0">
                <a:solidFill>
                  <a:srgbClr val="000000"/>
                </a:solidFill>
              </a:rPr>
              <a:t>ANTERO-POSTERIORE</a:t>
            </a:r>
            <a:endParaRPr lang="en-US" sz="2000" b="1" dirty="0">
              <a:solidFill>
                <a:srgbClr val="000000"/>
              </a:solidFill>
            </a:endParaRPr>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l="-40447" r="-40447"/>
          <a:stretch>
            <a:fillRect/>
          </a:stretch>
        </p:blipFill>
        <p:spPr bwMode="auto">
          <a:xfrm>
            <a:off x="549275" y="1600200"/>
            <a:ext cx="8042275" cy="4343400"/>
          </a:xfrm>
          <a:prstGeom prst="rect">
            <a:avLst/>
          </a:prstGeom>
          <a:noFill/>
          <a:ln>
            <a:noFill/>
          </a:ln>
        </p:spPr>
      </p:pic>
    </p:spTree>
    <p:extLst>
      <p:ext uri="{BB962C8B-B14F-4D97-AF65-F5344CB8AC3E}">
        <p14:creationId xmlns:p14="http://schemas.microsoft.com/office/powerpoint/2010/main" val="2162533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710</TotalTime>
  <Words>876</Words>
  <Application>Microsoft Macintosh PowerPoint</Application>
  <PresentationFormat>On-screen Show (4:3)</PresentationFormat>
  <Paragraphs>53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Breeze</vt:lpstr>
      <vt:lpstr>ENDOMETRIOSI   AGGIORNAMENTO  BIOMEDICO, ETICO e SOCIALE   XENIA TKACOVA &amp; Giancarlo Ugazio  30 novembre 2013 </vt:lpstr>
      <vt:lpstr>PowerPoint Presentation</vt:lpstr>
      <vt:lpstr>PowerPoint Presentation</vt:lpstr>
      <vt:lpstr> Figura 1 - FECONDAZIONE DELL’UOVO</vt:lpstr>
      <vt:lpstr>PowerPoint Presentation</vt:lpstr>
      <vt:lpstr>PowerPoint Presentation</vt:lpstr>
      <vt:lpstr>FIGURA 3 – MESTRUAZIONE </vt:lpstr>
      <vt:lpstr>FIGURA 4 – CICLO MESTRUALE</vt:lpstr>
      <vt:lpstr>FIGURA 5a – ENDOMETRIOSI ASPETTO MACROSCOPICO ANTERO-POSTERIORE</vt:lpstr>
      <vt:lpstr>FIGURA 5b –ENDOMETRIOSI ASPETTO MACRISCOPICO LATERO-LATERALE</vt:lpstr>
      <vt:lpstr>PowerPoint Presentation</vt:lpstr>
      <vt:lpstr>FIGURA 6 - ENDOMETRIOSI QUADRO MICROSCOPICO</vt:lpstr>
      <vt:lpstr>FIGURA 7 – DOTTI DI MUELLER    E DI WOLFF NELL’EMBRIONE </vt:lpstr>
      <vt:lpstr>PowerPoint Presentation</vt:lpstr>
      <vt:lpstr>FIGURA 8 –POSSIBILI AGENTI PATOGENI  PER L’ENDOMETRIOSI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ENDOMETRIOSI  AGGIORNAMENTO BIOMEDICO, ETICO e SOCIALE Xenia Tkacova e Giancarlo Ugazio </dc:title>
  <dc:creator>Giancarlo Ugazio</dc:creator>
  <cp:lastModifiedBy>Giancarlo Ugazio</cp:lastModifiedBy>
  <cp:revision>137</cp:revision>
  <cp:lastPrinted>2013-08-20T17:47:48Z</cp:lastPrinted>
  <dcterms:created xsi:type="dcterms:W3CDTF">2013-08-19T20:40:25Z</dcterms:created>
  <dcterms:modified xsi:type="dcterms:W3CDTF">2013-11-26T07:39:08Z</dcterms:modified>
</cp:coreProperties>
</file>